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 showSpecialPlsOnTitleSld="0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31" Type="http://schemas.openxmlformats.org/officeDocument/2006/relationships/slide" Target="slides/slide26.xml"/><Relationship Id="rId75" Type="http://schemas.openxmlformats.org/officeDocument/2006/relationships/slide" Target="slides/slide70.xml"/><Relationship Id="rId30" Type="http://schemas.openxmlformats.org/officeDocument/2006/relationships/slide" Target="slides/slide25.xml"/><Relationship Id="rId74" Type="http://schemas.openxmlformats.org/officeDocument/2006/relationships/slide" Target="slides/slide69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76" Type="http://schemas.openxmlformats.org/officeDocument/2006/relationships/slide" Target="slides/slide71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slide" Target="slides/slide63.xml"/><Relationship Id="rId23" Type="http://schemas.openxmlformats.org/officeDocument/2006/relationships/slide" Target="slides/slide18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slide" Target="slides/slide6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52282e8065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52282e8065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это видимо тонкий контроллер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54cf0d173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54cf0d173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а тут видимо кода уже побольше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50d2a3f6c5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50d2a3f6c5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возьмем пример из документации. На это примере сохраняется в пост в базу, если заполнена форма, в противном случае отрисуй форму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50d2a3f6c5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50d2a3f6c5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пришел бизнес, говорит, что новые публикации должны перед появлением на сайте пройти модерацию. Хорошо, добавляет флаг.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50d2a3f6c5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50d2a3f6c5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А на следующий день нам приносят файл с 1000 постов, которые надо добавить на сайт. Не проблема, делаем консольный скрипт для создания постов. Хм, что тут не так, похожий функционал мы уже писали в соседнем классе.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50d2a3f6c5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50d2a3f6c5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Хочет вынести бизнес логику в отдельный класс.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50d2a3f6c5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50d2a3f6c5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50d2a3f6c5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50d2a3f6c5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А теперь хотят, чтобы мы еще уведомления в телеграмм посылали. Но для нас это уже не проблема, создаем новый сервис,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50d2a3f6c5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50d2a3f6c5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и используем его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56b2d51f29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56b2d51f29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50d2a3f6c5_0_3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50d2a3f6c5_0_3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5277af933a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5277af933a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Итого что же такое модели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50d2a3f6c5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50d2a3f6c5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50d2a3f6c5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50d2a3f6c5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50d2a3f6c5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50d2a3f6c5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563c66cd6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563c66cd6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54cf0d1733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54cf0d1733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50d2a3f6c5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50d2a3f6c5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56b2d51f29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56b2d51f29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50d2a3f6c5_0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50d2a3f6c5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50d2a3f6c5_0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50d2a3f6c5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5277af933a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5277af933a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5277af933a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5277af933a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50d2a3f6c5_0_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50d2a3f6c5_0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пример использования видел уже ранее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50d2a3f6c5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50d2a3f6c5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50d2a3f6c5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50d2a3f6c5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этот момент нигде нормально не освещен, поэтому сейчас опишу. Добавляем в настройки в секцию boostrap новый файл</a:t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56b2d51f29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56b2d51f29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этот момент нигде нормально не освещен, поэтому сейчас опишу. Добавляем в настройки в секцию boostrap новый файл</a:t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50d2a3f6c5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50d2a3f6c5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а далее уже конфигурируем по примерам из документации</a:t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56b2d51f29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56b2d51f29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5277af933a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5277af933a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50d2a3f6c5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50d2a3f6c5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50d2a3f6c5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50d2a3f6c5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50d2a3f6c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50d2a3f6c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50d2a3f6c5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50d2a3f6c5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56b2d51f29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56b2d51f29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5277af933a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5277af933a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идет из коробки</a:t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50d2a3f6c5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50d2a3f6c5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перед нами простой юнит тест</a:t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59cd13c78f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59cd13c78f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50d2a3f6c5_0_1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50d2a3f6c5_0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50d2a3f6c5_0_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50d2a3f6c5_0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50d2a3f6c5_0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50d2a3f6c5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50d2a3f6c5_0_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50d2a3f6c5_0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50d2a3f6c5_0_2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50d2a3f6c5_0_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5931a6ae9f_1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5931a6ae9f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50d2a3f6c5_0_2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50d2a3f6c5_0_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50d2a3f6c5_0_2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50d2a3f6c5_0_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50d2a3f6c5_0_2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50d2a3f6c5_0_2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50d2a3f6c5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50d2a3f6c5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54cf0d1733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54cf0d1733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50d2a3f6c5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50d2a3f6c5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50d2a3f6c5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50d2a3f6c5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50d2a3f6c5_0_3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50d2a3f6c5_0_3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59cd13c78f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59cd13c78f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56b2d51f29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56b2d51f29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56b2d51f29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56b2d51f29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50d2a3f6c5_0_2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50d2a3f6c5_0_2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50d2a3f6c5_0_2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50d2a3f6c5_0_2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56b2d51f29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56b2d51f29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50d2a3f6c5_0_2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50d2a3f6c5_0_2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50d2a3f6c5_0_3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50d2a3f6c5_0_3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50d2a3f6c5_0_3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Google Shape;520;g50d2a3f6c5_0_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50d2a3f6c5_0_2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50d2a3f6c5_0_2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50d2a3f6c5_0_3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50d2a3f6c5_0_3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50d2a3f6c5_0_3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50d2a3f6c5_0_3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59cd13c78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Google Shape;547;g59cd13c78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52282e806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52282e806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50d2a3f6c5_0_3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4" name="Google Shape;554;g50d2a3f6c5_0_3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50d2a3f6c5_0_2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Google Shape;561;g50d2a3f6c5_0_2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50d2a3f6c5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50d2a3f6c5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пример контроллера из документации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5277af933a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5277af933a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думаю многие слышали про понятие толстый тонкий контроллер и дебаты на тему того, где должна лежать бизнес логика. У молодых разработчиков часто нету понимая как правильно делать, так как в интернете можно встретить </a:t>
            </a:r>
            <a:r>
              <a:rPr lang="en"/>
              <a:t>кардинально</a:t>
            </a:r>
            <a:r>
              <a:rPr lang="en"/>
              <a:t> противоположные варианты. Давайте разберемся. Для это в первую очередь давайте разберемся в терминах.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github.com/magento/magento2/blob/2.3-develop/app/code/Magento/Checkout/Controller/Cart/Add.php" TargetMode="External"/><Relationship Id="rId4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github.com/wowworks-team/phpconf" TargetMode="External"/><Relationship Id="rId4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1.png"/><Relationship Id="rId4" Type="http://schemas.openxmlformats.org/officeDocument/2006/relationships/image" Target="../media/image21.png"/><Relationship Id="rId5" Type="http://schemas.openxmlformats.org/officeDocument/2006/relationships/image" Target="../media/image1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6.png"/><Relationship Id="rId4" Type="http://schemas.openxmlformats.org/officeDocument/2006/relationships/image" Target="../media/image1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7.png"/><Relationship Id="rId4" Type="http://schemas.openxmlformats.org/officeDocument/2006/relationships/image" Target="../media/image2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2.png"/><Relationship Id="rId4" Type="http://schemas.openxmlformats.org/officeDocument/2006/relationships/image" Target="../media/image1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1.png"/><Relationship Id="rId4" Type="http://schemas.openxmlformats.org/officeDocument/2006/relationships/image" Target="../media/image21.png"/><Relationship Id="rId5" Type="http://schemas.openxmlformats.org/officeDocument/2006/relationships/image" Target="../media/image1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jpg"/><Relationship Id="rId4" Type="http://schemas.openxmlformats.org/officeDocument/2006/relationships/image" Target="../media/image4.jpg"/><Relationship Id="rId5" Type="http://schemas.openxmlformats.org/officeDocument/2006/relationships/image" Target="../media/image58.png"/><Relationship Id="rId6" Type="http://schemas.openxmlformats.org/officeDocument/2006/relationships/image" Target="../media/image6.jpg"/><Relationship Id="rId7" Type="http://schemas.openxmlformats.org/officeDocument/2006/relationships/image" Target="../media/image8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s://www.yiiframework.com/doc/guide/2.0/en/concept-di-container" TargetMode="External"/><Relationship Id="rId4" Type="http://schemas.openxmlformats.org/officeDocument/2006/relationships/hyperlink" Target="https://slides.silverfire.me/2016/yii-di/#/" TargetMode="External"/><Relationship Id="rId5" Type="http://schemas.openxmlformats.org/officeDocument/2006/relationships/image" Target="../media/image3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0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4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3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5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6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6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8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2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1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7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3.png"/><Relationship Id="rId4" Type="http://schemas.openxmlformats.org/officeDocument/2006/relationships/image" Target="../media/image35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51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3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38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42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40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hyperlink" Target="https://github.com/mockery/mockery" TargetMode="External"/><Relationship Id="rId4" Type="http://schemas.openxmlformats.org/officeDocument/2006/relationships/hyperlink" Target="http://docs.mockery.io" TargetMode="External"/><Relationship Id="rId5" Type="http://schemas.openxmlformats.org/officeDocument/2006/relationships/image" Target="../media/image34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45.png"/><Relationship Id="rId4" Type="http://schemas.openxmlformats.org/officeDocument/2006/relationships/image" Target="../media/image49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43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39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44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48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4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55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53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46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50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54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60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56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59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57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jp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Relationship Id="rId3" Type="http://schemas.openxmlformats.org/officeDocument/2006/relationships/hyperlink" Target="https://www.facebook.com/2spacemen" TargetMode="External"/><Relationship Id="rId4" Type="http://schemas.openxmlformats.org/officeDocument/2006/relationships/hyperlink" Target="https://www.linkedin.com/in/victor-demin/" TargetMode="External"/><Relationship Id="rId5" Type="http://schemas.openxmlformats.org/officeDocument/2006/relationships/hyperlink" Target="https://github.com/wowworks-team/phpconf" TargetMode="External"/><Relationship Id="rId6" Type="http://schemas.openxmlformats.org/officeDocument/2006/relationships/image" Target="../media/image5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9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Как использовать Yii2 в Enterprise? 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Взять лучшие практики из Symfony!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Тонкий контроллер</a:t>
            </a:r>
            <a:endParaRPr/>
          </a:p>
        </p:txBody>
      </p:sp>
      <p:sp>
        <p:nvSpPr>
          <p:cNvPr id="123" name="Google Shape;123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900">
                <a:solidFill>
                  <a:srgbClr val="000080"/>
                </a:solidFill>
              </a:rPr>
              <a:t>&lt;?php</a:t>
            </a:r>
            <a:endParaRPr b="1" sz="900">
              <a:solidFill>
                <a:srgbClr val="00008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900">
              <a:solidFill>
                <a:srgbClr val="00008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900">
                <a:solidFill>
                  <a:srgbClr val="000080"/>
                </a:solidFill>
              </a:rPr>
              <a:t>namespace </a:t>
            </a:r>
            <a:r>
              <a:rPr lang="en" sz="900">
                <a:solidFill>
                  <a:schemeClr val="dk1"/>
                </a:solidFill>
              </a:rPr>
              <a:t>app\modules\admin\controllers;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900">
                <a:solidFill>
                  <a:srgbClr val="000080"/>
                </a:solidFill>
              </a:rPr>
              <a:t>use </a:t>
            </a:r>
            <a:r>
              <a:rPr lang="en" sz="900">
                <a:solidFill>
                  <a:schemeClr val="dk1"/>
                </a:solidFill>
              </a:rPr>
              <a:t>yii\web\Controller;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900">
                <a:solidFill>
                  <a:srgbClr val="808080"/>
                </a:solidFill>
              </a:rPr>
              <a:t>/**</a:t>
            </a:r>
            <a:endParaRPr i="1" sz="900">
              <a:solidFill>
                <a:srgbClr val="80808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900">
                <a:solidFill>
                  <a:srgbClr val="808080"/>
                </a:solidFill>
              </a:rPr>
              <a:t>* Default controller for the `admin` module</a:t>
            </a:r>
            <a:endParaRPr i="1" sz="900">
              <a:solidFill>
                <a:srgbClr val="80808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900">
                <a:solidFill>
                  <a:srgbClr val="808080"/>
                </a:solidFill>
              </a:rPr>
              <a:t>*/</a:t>
            </a:r>
            <a:endParaRPr i="1" sz="900">
              <a:solidFill>
                <a:srgbClr val="80808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900">
                <a:solidFill>
                  <a:srgbClr val="000080"/>
                </a:solidFill>
              </a:rPr>
              <a:t>class </a:t>
            </a:r>
            <a:r>
              <a:rPr lang="en" sz="900">
                <a:solidFill>
                  <a:schemeClr val="dk1"/>
                </a:solidFill>
              </a:rPr>
              <a:t>DefaultController </a:t>
            </a:r>
            <a:r>
              <a:rPr b="1" lang="en" sz="900">
                <a:solidFill>
                  <a:srgbClr val="000080"/>
                </a:solidFill>
              </a:rPr>
              <a:t>extends </a:t>
            </a:r>
            <a:r>
              <a:rPr lang="en" sz="900">
                <a:solidFill>
                  <a:schemeClr val="dk1"/>
                </a:solidFill>
              </a:rPr>
              <a:t>Controller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</a:rPr>
              <a:t>{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</a:rPr>
              <a:t>   </a:t>
            </a:r>
            <a:r>
              <a:rPr i="1" lang="en" sz="900">
                <a:solidFill>
                  <a:srgbClr val="808080"/>
                </a:solidFill>
              </a:rPr>
              <a:t>/**</a:t>
            </a:r>
            <a:endParaRPr i="1" sz="900">
              <a:solidFill>
                <a:srgbClr val="80808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900">
                <a:solidFill>
                  <a:srgbClr val="808080"/>
                </a:solidFill>
              </a:rPr>
              <a:t>    * Renders the index view for the module</a:t>
            </a:r>
            <a:endParaRPr i="1" sz="900">
              <a:solidFill>
                <a:srgbClr val="80808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900">
                <a:solidFill>
                  <a:srgbClr val="808080"/>
                </a:solidFill>
              </a:rPr>
              <a:t>    * </a:t>
            </a:r>
            <a:r>
              <a:rPr b="1" i="1" lang="en" sz="900">
                <a:solidFill>
                  <a:srgbClr val="808080"/>
                </a:solidFill>
              </a:rPr>
              <a:t>@return </a:t>
            </a:r>
            <a:r>
              <a:rPr i="1" lang="en" sz="900">
                <a:solidFill>
                  <a:srgbClr val="808080"/>
                </a:solidFill>
              </a:rPr>
              <a:t>string</a:t>
            </a:r>
            <a:endParaRPr i="1" sz="900">
              <a:solidFill>
                <a:srgbClr val="80808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900">
                <a:solidFill>
                  <a:srgbClr val="808080"/>
                </a:solidFill>
              </a:rPr>
              <a:t>    */</a:t>
            </a:r>
            <a:endParaRPr i="1" sz="900">
              <a:solidFill>
                <a:srgbClr val="80808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900">
                <a:solidFill>
                  <a:srgbClr val="808080"/>
                </a:solidFill>
              </a:rPr>
              <a:t>   </a:t>
            </a:r>
            <a:r>
              <a:rPr b="1" lang="en" sz="900">
                <a:solidFill>
                  <a:srgbClr val="000080"/>
                </a:solidFill>
              </a:rPr>
              <a:t>public function </a:t>
            </a:r>
            <a:r>
              <a:rPr lang="en" sz="900">
                <a:solidFill>
                  <a:schemeClr val="dk1"/>
                </a:solidFill>
              </a:rPr>
              <a:t>actionIndex()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</a:rPr>
              <a:t>   {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</a:rPr>
              <a:t>       </a:t>
            </a:r>
            <a:r>
              <a:rPr b="1" lang="en" sz="900">
                <a:solidFill>
                  <a:srgbClr val="000080"/>
                </a:solidFill>
              </a:rPr>
              <a:t>return </a:t>
            </a:r>
            <a:r>
              <a:rPr lang="en" sz="900">
                <a:solidFill>
                  <a:srgbClr val="660000"/>
                </a:solidFill>
              </a:rPr>
              <a:t>$this</a:t>
            </a:r>
            <a:r>
              <a:rPr lang="en" sz="900">
                <a:solidFill>
                  <a:schemeClr val="dk1"/>
                </a:solidFill>
              </a:rPr>
              <a:t>-&gt;render(</a:t>
            </a:r>
            <a:r>
              <a:rPr b="1" lang="en" sz="900">
                <a:solidFill>
                  <a:srgbClr val="008000"/>
                </a:solidFill>
              </a:rPr>
              <a:t>'index'</a:t>
            </a:r>
            <a:r>
              <a:rPr lang="en" sz="900">
                <a:solidFill>
                  <a:schemeClr val="dk1"/>
                </a:solidFill>
              </a:rPr>
              <a:t>);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</a:rPr>
              <a:t>   }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</a:rPr>
              <a:t>}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Толстый контроллер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3"/>
              </a:rPr>
              <a:t>https://github.com/magento/magento2/blob/2.3-develop/app/code/Magento/Checkout/Controller/Cart/Add.php</a:t>
            </a:r>
            <a:endParaRPr sz="11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2" name="Google Shape;132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22726" y="1502400"/>
            <a:ext cx="3698549" cy="3323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Пример из документации</a:t>
            </a:r>
            <a:endParaRPr/>
          </a:p>
        </p:txBody>
      </p:sp>
      <p:sp>
        <p:nvSpPr>
          <p:cNvPr id="138" name="Google Shape;138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9" name="Google Shape;13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67867"/>
            <a:ext cx="9144001" cy="33697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Добавим логику</a:t>
            </a:r>
            <a:endParaRPr/>
          </a:p>
        </p:txBody>
      </p:sp>
      <p:sp>
        <p:nvSpPr>
          <p:cNvPr id="145" name="Google Shape;145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7" name="Google Shape;14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22673"/>
            <a:ext cx="9144001" cy="35077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Новая задача от бизнеса</a:t>
            </a:r>
            <a:endParaRPr/>
          </a:p>
        </p:txBody>
      </p:sp>
      <p:sp>
        <p:nvSpPr>
          <p:cNvPr id="153" name="Google Shape;153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55" name="Google Shape;15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76220"/>
            <a:ext cx="9144001" cy="36006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Убираем копипасту</a:t>
            </a:r>
            <a:endParaRPr/>
          </a:p>
        </p:txBody>
      </p:sp>
      <p:sp>
        <p:nvSpPr>
          <p:cNvPr id="161" name="Google Shape;161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3" name="Google Shape;16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68414"/>
            <a:ext cx="9144001" cy="3616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Сервис</a:t>
            </a:r>
            <a:endParaRPr/>
          </a:p>
        </p:txBody>
      </p:sp>
      <p:sp>
        <p:nvSpPr>
          <p:cNvPr id="169" name="Google Shape;169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70" name="Google Shape;17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3475" y="1219200"/>
            <a:ext cx="6877050" cy="270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А еще оповещения нужны ...</a:t>
            </a:r>
            <a:endParaRPr/>
          </a:p>
        </p:txBody>
      </p:sp>
      <p:sp>
        <p:nvSpPr>
          <p:cNvPr id="176" name="Google Shape;176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77" name="Google Shape;17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1550" y="1257300"/>
            <a:ext cx="7200900" cy="262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85" name="Google Shape;18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23" y="0"/>
            <a:ext cx="912155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 Разные типы моделей</a:t>
            </a:r>
            <a:endParaRPr/>
          </a:p>
        </p:txBody>
      </p:sp>
      <p:sp>
        <p:nvSpPr>
          <p:cNvPr id="191" name="Google Shape;191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Ссылка на презентацию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https://github.com/wowworks-team/phpconf</a:t>
            </a:r>
            <a:endParaRPr/>
          </a:p>
        </p:txBody>
      </p:sp>
      <p:sp>
        <p:nvSpPr>
          <p:cNvPr id="62" name="Google Shape;62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09875" y="1617900"/>
            <a:ext cx="3524250" cy="352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Модели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Entity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Repository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Service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Others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Helper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Query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Event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Handler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Exception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Form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...</a:t>
            </a:r>
            <a:endParaRPr/>
          </a:p>
        </p:txBody>
      </p:sp>
      <p:sp>
        <p:nvSpPr>
          <p:cNvPr id="198" name="Google Shape;198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Модели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Entity - машина</a:t>
            </a:r>
            <a:endParaRPr sz="3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3600"/>
              <a:t>Repository - поиск нужной машины</a:t>
            </a:r>
            <a:endParaRPr sz="36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3600"/>
              <a:t>Service - езда</a:t>
            </a:r>
            <a:endParaRPr sz="3600"/>
          </a:p>
        </p:txBody>
      </p:sp>
      <p:sp>
        <p:nvSpPr>
          <p:cNvPr id="205" name="Google Shape;205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6" name="Google Shape;20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52250" y="2710575"/>
            <a:ext cx="1219200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13100" y="887200"/>
            <a:ext cx="1219200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62400" y="737500"/>
            <a:ext cx="1219200" cy="121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Entity</a:t>
            </a:r>
            <a:endParaRPr/>
          </a:p>
        </p:txBody>
      </p:sp>
      <p:sp>
        <p:nvSpPr>
          <p:cNvPr id="214" name="Google Shape;214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5" name="Google Shape;21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1700" y="1190625"/>
            <a:ext cx="4800600" cy="2762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48600" y="51700"/>
            <a:ext cx="1219200" cy="121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Repository</a:t>
            </a:r>
            <a:endParaRPr/>
          </a:p>
        </p:txBody>
      </p:sp>
      <p:sp>
        <p:nvSpPr>
          <p:cNvPr id="222" name="Google Shape;222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23" name="Google Shape;22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75" y="1457325"/>
            <a:ext cx="9086850" cy="222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41700" y="49000"/>
            <a:ext cx="1219200" cy="121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Service</a:t>
            </a:r>
            <a:endParaRPr/>
          </a:p>
        </p:txBody>
      </p:sp>
      <p:sp>
        <p:nvSpPr>
          <p:cNvPr id="230" name="Google Shape;230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31" name="Google Shape;23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2500" y="1323975"/>
            <a:ext cx="7239000" cy="2952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81250" y="43575"/>
            <a:ext cx="1219200" cy="121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Модели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ActiveRecord = </a:t>
            </a:r>
            <a:endParaRPr sz="3000"/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3000"/>
              <a:t>Entity + Repository + Entity Manager</a:t>
            </a:r>
            <a:endParaRPr sz="3000"/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Doctrine 2 ORM</a:t>
            </a:r>
            <a:endParaRPr/>
          </a:p>
        </p:txBody>
      </p:sp>
      <p:sp>
        <p:nvSpPr>
          <p:cNvPr id="239" name="Google Shape;239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40" name="Google Shape;24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66850" y="195975"/>
            <a:ext cx="1219200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13100" y="963400"/>
            <a:ext cx="1219200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48600" y="51700"/>
            <a:ext cx="1219200" cy="121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Active Record</a:t>
            </a:r>
            <a:endParaRPr/>
          </a:p>
        </p:txBody>
      </p:sp>
      <p:sp>
        <p:nvSpPr>
          <p:cNvPr id="248" name="Google Shape;248;p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SzPts val="3600"/>
              <a:buChar char="●"/>
            </a:pPr>
            <a:r>
              <a:rPr lang="en" sz="3600"/>
              <a:t>Сама сущность</a:t>
            </a:r>
            <a:endParaRPr sz="3600"/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SzPts val="3600"/>
              <a:buChar char="●"/>
            </a:pPr>
            <a:r>
              <a:rPr lang="en" sz="3600"/>
              <a:t>Методы поиска (find, findOne, findAll)</a:t>
            </a:r>
            <a:endParaRPr sz="3600"/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SzPts val="3600"/>
              <a:buChar char="●"/>
            </a:pPr>
            <a:r>
              <a:rPr lang="en" sz="3600"/>
              <a:t>Методы работы с базой данной (insert, update, delete, </a:t>
            </a:r>
            <a:r>
              <a:rPr lang="en" sz="3600"/>
              <a:t>refresh)</a:t>
            </a:r>
            <a:endParaRPr sz="3600"/>
          </a:p>
        </p:txBody>
      </p:sp>
      <p:sp>
        <p:nvSpPr>
          <p:cNvPr id="249" name="Google Shape;249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 Используйте </a:t>
            </a:r>
            <a:r>
              <a:rPr lang="en"/>
              <a:t>Dependency injection</a:t>
            </a:r>
            <a:endParaRPr/>
          </a:p>
        </p:txBody>
      </p:sp>
      <p:sp>
        <p:nvSpPr>
          <p:cNvPr id="255" name="Google Shape;255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</a:t>
            </a:r>
            <a:endParaRPr/>
          </a:p>
        </p:txBody>
      </p:sp>
      <p:sp>
        <p:nvSpPr>
          <p:cNvPr id="261" name="Google Shape;261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62" name="Google Shape;26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2450" y="1038225"/>
            <a:ext cx="8039100" cy="352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Много зависимостей</a:t>
            </a:r>
            <a:endParaRPr/>
          </a:p>
        </p:txBody>
      </p:sp>
      <p:sp>
        <p:nvSpPr>
          <p:cNvPr id="268" name="Google Shape;268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69" name="Google Shape;26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822131"/>
            <a:ext cx="9143999" cy="14992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Обо мне</a:t>
            </a:r>
            <a:endParaRPr/>
          </a:p>
        </p:txBody>
      </p:sp>
      <p:sp>
        <p:nvSpPr>
          <p:cNvPr id="69" name="Google Shape;69;p15"/>
          <p:cNvSpPr txBox="1"/>
          <p:nvPr>
            <p:ph idx="1" type="body"/>
          </p:nvPr>
        </p:nvSpPr>
        <p:spPr>
          <a:xfrm>
            <a:off x="311700" y="1152475"/>
            <a:ext cx="1928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CIO Wowworks.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Более 10 лет в веб разработке.</a:t>
            </a:r>
            <a:endParaRPr/>
          </a:p>
        </p:txBody>
      </p:sp>
      <p:pic>
        <p:nvPicPr>
          <p:cNvPr descr="i" id="70" name="Google Shape;7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75425" y="832563"/>
            <a:ext cx="3468575" cy="12387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" id="71" name="Google Shape;7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64100" y="2108913"/>
            <a:ext cx="2672925" cy="15035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hone_logo.png" id="72" name="Google Shape;72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39500" y="1858600"/>
            <a:ext cx="2804625" cy="28046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-eCwZiFA7LI.jpg" id="73" name="Google Shape;73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92125" y="2551138"/>
            <a:ext cx="1419549" cy="1419549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5" name="Google Shape;75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898049" y="912016"/>
            <a:ext cx="2672925" cy="7377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Dependency Injection</a:t>
            </a:r>
            <a:endParaRPr/>
          </a:p>
        </p:txBody>
      </p:sp>
      <p:sp>
        <p:nvSpPr>
          <p:cNvPr id="275" name="Google Shape;275;p4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https://www.yiiframework.com/doc/guide/2.0/en/concept-di-container</a:t>
            </a:r>
            <a:br>
              <a:rPr lang="en"/>
            </a:br>
            <a:r>
              <a:rPr lang="en"/>
              <a:t>Официальная документация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https://slides.silverfire.me/2016/yii-di/#/</a:t>
            </a:r>
            <a:br>
              <a:rPr lang="en"/>
            </a:br>
            <a:r>
              <a:rPr lang="en"/>
              <a:t>Дмитрий Науменко</a:t>
            </a:r>
            <a:endParaRPr/>
          </a:p>
        </p:txBody>
      </p:sp>
      <p:sp>
        <p:nvSpPr>
          <p:cNvPr id="276" name="Google Shape;276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77" name="Google Shape;277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14725" y="2809875"/>
            <a:ext cx="2114550" cy="2114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 Использование</a:t>
            </a:r>
            <a:endParaRPr/>
          </a:p>
        </p:txBody>
      </p:sp>
      <p:sp>
        <p:nvSpPr>
          <p:cNvPr id="283" name="Google Shape;283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84" name="Google Shape;28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77130"/>
            <a:ext cx="9144000" cy="31988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 Использование</a:t>
            </a:r>
            <a:endParaRPr/>
          </a:p>
        </p:txBody>
      </p:sp>
      <p:sp>
        <p:nvSpPr>
          <p:cNvPr id="290" name="Google Shape;290;p4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Yii::createObject</a:t>
            </a:r>
            <a:endParaRPr sz="36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3600"/>
              <a:t>Controllers only</a:t>
            </a:r>
            <a:endParaRPr sz="3600"/>
          </a:p>
        </p:txBody>
      </p:sp>
      <p:sp>
        <p:nvSpPr>
          <p:cNvPr id="291" name="Google Shape;291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 Подключение</a:t>
            </a:r>
            <a:endParaRPr/>
          </a:p>
        </p:txBody>
      </p:sp>
      <p:sp>
        <p:nvSpPr>
          <p:cNvPr id="297" name="Google Shape;297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8" name="Google Shape;298;p45"/>
          <p:cNvSpPr txBox="1"/>
          <p:nvPr/>
        </p:nvSpPr>
        <p:spPr>
          <a:xfrm>
            <a:off x="267325" y="1090725"/>
            <a:ext cx="8084100" cy="4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common/config/main.php</a:t>
            </a:r>
            <a:endParaRPr/>
          </a:p>
        </p:txBody>
      </p:sp>
      <p:pic>
        <p:nvPicPr>
          <p:cNvPr id="299" name="Google Shape;29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6925" y="1703025"/>
            <a:ext cx="7955526" cy="27756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 Подключение</a:t>
            </a:r>
            <a:endParaRPr/>
          </a:p>
        </p:txBody>
      </p:sp>
      <p:sp>
        <p:nvSpPr>
          <p:cNvPr id="305" name="Google Shape;305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06" name="Google Shape;306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600" y="1763050"/>
            <a:ext cx="7391400" cy="3028950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46"/>
          <p:cNvSpPr txBox="1"/>
          <p:nvPr/>
        </p:nvSpPr>
        <p:spPr>
          <a:xfrm>
            <a:off x="267325" y="1090725"/>
            <a:ext cx="8084100" cy="4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common/config/main.php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 common/config/BootstrapContainer.php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14" name="Google Shape;314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3338" y="1170125"/>
            <a:ext cx="4337323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4. Правильные Events</a:t>
            </a:r>
            <a:endParaRPr/>
          </a:p>
        </p:txBody>
      </p:sp>
      <p:sp>
        <p:nvSpPr>
          <p:cNvPr id="320" name="Google Shape;320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Events</a:t>
            </a:r>
            <a:endParaRPr/>
          </a:p>
        </p:txBody>
      </p:sp>
      <p:sp>
        <p:nvSpPr>
          <p:cNvPr id="326" name="Google Shape;326;p4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SzPts val="3600"/>
              <a:buChar char="●"/>
            </a:pPr>
            <a:r>
              <a:rPr lang="en" sz="3600"/>
              <a:t>Отдельный файл конфига</a:t>
            </a:r>
            <a:endParaRPr sz="3600"/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SzPts val="3600"/>
              <a:buChar char="●"/>
            </a:pPr>
            <a:r>
              <a:rPr lang="en" sz="3600"/>
              <a:t>Тонкий handler</a:t>
            </a:r>
            <a:endParaRPr sz="3600"/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SzPts val="3600"/>
              <a:buChar char="●"/>
            </a:pPr>
            <a:r>
              <a:rPr lang="en" sz="3600"/>
              <a:t>Логика в сервисах</a:t>
            </a:r>
            <a:endParaRPr sz="3600"/>
          </a:p>
        </p:txBody>
      </p:sp>
      <p:sp>
        <p:nvSpPr>
          <p:cNvPr id="327" name="Google Shape;327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Events config/main.php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34" name="Google Shape;334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1100" y="1254175"/>
            <a:ext cx="6781800" cy="331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Events config/BootstrapEvents.php</a:t>
            </a:r>
            <a:endParaRPr/>
          </a:p>
        </p:txBody>
      </p:sp>
      <p:sp>
        <p:nvSpPr>
          <p:cNvPr id="340" name="Google Shape;340;p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41" name="Google Shape;341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0723" y="1152475"/>
            <a:ext cx="6193944" cy="399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Главный критерий</a:t>
            </a:r>
            <a:endParaRPr/>
          </a:p>
        </p:txBody>
      </p:sp>
      <p:sp>
        <p:nvSpPr>
          <p:cNvPr id="81" name="Google Shape;81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4800"/>
              <a:t>Unit test</a:t>
            </a:r>
            <a:endParaRPr sz="4800"/>
          </a:p>
        </p:txBody>
      </p:sp>
      <p:sp>
        <p:nvSpPr>
          <p:cNvPr id="82" name="Google Shape;82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Events \common\eventHandlers\InsertEventHandler</a:t>
            </a:r>
            <a:endParaRPr/>
          </a:p>
        </p:txBody>
      </p:sp>
      <p:sp>
        <p:nvSpPr>
          <p:cNvPr id="347" name="Google Shape;347;p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48" name="Google Shape;348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6248" y="1152475"/>
            <a:ext cx="5099061" cy="399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5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Тесты</a:t>
            </a:r>
            <a:endParaRPr/>
          </a:p>
        </p:txBody>
      </p:sp>
      <p:sp>
        <p:nvSpPr>
          <p:cNvPr id="354" name="Google Shape;354;p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Codeception</a:t>
            </a:r>
            <a:endParaRPr/>
          </a:p>
        </p:txBody>
      </p:sp>
      <p:sp>
        <p:nvSpPr>
          <p:cNvPr id="360" name="Google Shape;360;p5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 sz="3000"/>
              <a:t>acceptance - selenium / phpbrowser</a:t>
            </a:r>
            <a:endParaRPr sz="3000"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 sz="3000"/>
              <a:t>functional - routing in framework</a:t>
            </a:r>
            <a:endParaRPr sz="3000"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 sz="3000"/>
              <a:t>api - удобное тестирование REST API</a:t>
            </a:r>
            <a:endParaRPr sz="3000"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 sz="3000"/>
              <a:t>unit - phpunit</a:t>
            </a:r>
            <a:endParaRPr sz="3000"/>
          </a:p>
        </p:txBody>
      </p:sp>
      <p:sp>
        <p:nvSpPr>
          <p:cNvPr id="361" name="Google Shape;361;p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Simple Unit Test</a:t>
            </a:r>
            <a:endParaRPr/>
          </a:p>
        </p:txBody>
      </p:sp>
      <p:sp>
        <p:nvSpPr>
          <p:cNvPr id="367" name="Google Shape;367;p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68" name="Google Shape;368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8025" y="1066650"/>
            <a:ext cx="6587951" cy="4076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5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5. DateHelper &amp; 6. Mock</a:t>
            </a:r>
            <a:endParaRPr/>
          </a:p>
        </p:txBody>
      </p:sp>
      <p:sp>
        <p:nvSpPr>
          <p:cNvPr id="374" name="Google Shape;374;p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p5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p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82" name="Google Shape;382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95621"/>
            <a:ext cx="9143999" cy="47522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p5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p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90" name="Google Shape;390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46234"/>
            <a:ext cx="9144000" cy="42510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96" name="Google Shape;396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5875" y="597525"/>
            <a:ext cx="6572250" cy="211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00200" y="2928425"/>
            <a:ext cx="5219700" cy="1543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03" name="Google Shape;403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451" y="0"/>
            <a:ext cx="761109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6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p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10" name="Google Shape;410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60714"/>
            <a:ext cx="9143999" cy="38792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8 советов</a:t>
            </a:r>
            <a:endParaRPr/>
          </a:p>
        </p:txBody>
      </p:sp>
      <p:sp>
        <p:nvSpPr>
          <p:cNvPr id="88" name="Google Shape;88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9" name="Google Shape;89;p1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для хорошего кода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16" name="Google Shape;416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650" y="561975"/>
            <a:ext cx="7886700" cy="401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22" name="Google Shape;422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7225" y="504825"/>
            <a:ext cx="7829550" cy="413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6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" name="Google Shape;428;p6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429" name="Google Shape;429;p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30" name="Google Shape;430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9297"/>
            <a:ext cx="9144000" cy="49649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6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Mockery</a:t>
            </a:r>
            <a:endParaRPr/>
          </a:p>
        </p:txBody>
      </p:sp>
      <p:sp>
        <p:nvSpPr>
          <p:cNvPr id="436" name="Google Shape;436;p6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https://github.com/mockery/mockery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http://docs.mockery.io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437" name="Google Shape;437;p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38" name="Google Shape;438;p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14725" y="2962275"/>
            <a:ext cx="2114550" cy="2114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44" name="Google Shape;444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2031290"/>
            <a:ext cx="9143999" cy="3112220"/>
          </a:xfrm>
          <a:prstGeom prst="rect">
            <a:avLst/>
          </a:prstGeom>
          <a:noFill/>
          <a:ln>
            <a:noFill/>
          </a:ln>
        </p:spPr>
      </p:pic>
      <p:sp>
        <p:nvSpPr>
          <p:cNvPr id="445" name="Google Shape;445;p6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Mock active record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46" name="Google Shape;446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38086" y="961475"/>
            <a:ext cx="4267828" cy="106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6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Mock active record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p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53" name="Google Shape;453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99439"/>
            <a:ext cx="9144000" cy="27446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6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Mock active record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" name="Google Shape;459;p6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60" name="Google Shape;460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9243" y="1152475"/>
            <a:ext cx="5605514" cy="399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6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p6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67" name="Google Shape;467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00172"/>
            <a:ext cx="9144001" cy="45431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7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7. S</a:t>
            </a:r>
            <a:r>
              <a:rPr lang="en"/>
              <a:t>tatic/global are evil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8. Оберните в геттеры вызовы к Yii::, если не можете их избежать</a:t>
            </a:r>
            <a:endParaRPr/>
          </a:p>
        </p:txBody>
      </p:sp>
      <p:sp>
        <p:nvSpPr>
          <p:cNvPr id="473" name="Google Shape;473;p7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74" name="Google Shape;474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11900" y="111500"/>
            <a:ext cx="1820410" cy="1846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7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</a:t>
            </a:r>
            <a:r>
              <a:rPr lang="en"/>
              <a:t>tatic/global are </a:t>
            </a:r>
            <a:r>
              <a:rPr lang="en"/>
              <a:t>evil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Google Shape;480;p7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Yii::$app-&gt;request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Yii::$app-&gt;cache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Yii::debug()</a:t>
            </a:r>
            <a:endParaRPr/>
          </a:p>
        </p:txBody>
      </p:sp>
      <p:sp>
        <p:nvSpPr>
          <p:cNvPr id="481" name="Google Shape;481;p7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82" name="Google Shape;482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75100" y="71575"/>
            <a:ext cx="1846050" cy="184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457200" lvl="0" marL="457200" rtl="0" algn="ctr">
              <a:spcBef>
                <a:spcPts val="0"/>
              </a:spcBef>
              <a:spcAft>
                <a:spcPts val="0"/>
              </a:spcAft>
              <a:buSzPts val="3600"/>
              <a:buAutoNum type="arabicPeriod"/>
            </a:pPr>
            <a:r>
              <a:rPr lang="en"/>
              <a:t>Тонкий контроллер</a:t>
            </a:r>
            <a:endParaRPr/>
          </a:p>
        </p:txBody>
      </p:sp>
      <p:sp>
        <p:nvSpPr>
          <p:cNvPr id="95" name="Google Shape;95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7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88" name="Google Shape;488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9066" y="0"/>
            <a:ext cx="6605869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7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94" name="Google Shape;494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350" y="228600"/>
            <a:ext cx="8115300" cy="468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7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500" name="Google Shape;500;p7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01" name="Google Shape;501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06685"/>
            <a:ext cx="9144001" cy="41301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7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" name="Google Shape;507;p7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508" name="Google Shape;508;p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09" name="Google Shape;509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5717"/>
            <a:ext cx="9143999" cy="49120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7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p7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516" name="Google Shape;516;p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17" name="Google Shape;517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580"/>
            <a:ext cx="9144001" cy="51183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23" name="Google Shape;523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6983" y="0"/>
            <a:ext cx="675003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7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529" name="Google Shape;529;p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30" name="Google Shape;530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765355"/>
            <a:ext cx="9144001" cy="36127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7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6" name="Google Shape;536;p7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537" name="Google Shape;537;p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38" name="Google Shape;538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24764"/>
            <a:ext cx="9143999" cy="42939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44" name="Google Shape;544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3792" y="0"/>
            <a:ext cx="8396415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8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Итого</a:t>
            </a:r>
            <a:endParaRPr/>
          </a:p>
        </p:txBody>
      </p:sp>
      <p:sp>
        <p:nvSpPr>
          <p:cNvPr id="550" name="Google Shape;550;p8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AutoNum type="arabicPeriod"/>
            </a:pPr>
            <a:r>
              <a:rPr lang="en" sz="2100"/>
              <a:t>Тонкий контроллер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AutoNum type="arabicPeriod"/>
            </a:pPr>
            <a:r>
              <a:rPr lang="en" sz="2100"/>
              <a:t>Модели разные, каждая отвечает за свое (SRP)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AutoNum type="arabicPeriod"/>
            </a:pPr>
            <a:r>
              <a:rPr lang="en" sz="2100"/>
              <a:t>Используйте Dependency Injection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AutoNum type="arabicPeriod"/>
            </a:pPr>
            <a:r>
              <a:rPr lang="en" sz="2100"/>
              <a:t>Правильно используйте Events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AutoNum type="arabicPeriod"/>
            </a:pPr>
            <a:r>
              <a:rPr lang="en" sz="2100"/>
              <a:t>Создайте DateHelper для работы с датами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AutoNum type="arabicPeriod"/>
            </a:pPr>
            <a:r>
              <a:rPr lang="en" sz="2100"/>
              <a:t>Пишите моки (Mockery)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AutoNum type="arabicPeriod"/>
            </a:pPr>
            <a:r>
              <a:rPr lang="en" sz="2100"/>
              <a:t>Избегайте глобальных переменных во всех проявлениях и static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AutoNum type="arabicPeriod"/>
            </a:pPr>
            <a:r>
              <a:rPr lang="en" sz="2100"/>
              <a:t>Оберните в геттеры вызовы к Yii::, если не можете их избежать</a:t>
            </a:r>
            <a:endParaRPr sz="2100"/>
          </a:p>
        </p:txBody>
      </p:sp>
      <p:sp>
        <p:nvSpPr>
          <p:cNvPr id="551" name="Google Shape;551;p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MVC</a:t>
            </a:r>
            <a:endParaRPr/>
          </a:p>
        </p:txBody>
      </p:sp>
      <p:sp>
        <p:nvSpPr>
          <p:cNvPr id="101" name="Google Shape;101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2" name="Google Shape;10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8179" y="1170125"/>
            <a:ext cx="4047642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8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П</a:t>
            </a:r>
            <a:r>
              <a:rPr lang="en"/>
              <a:t>ишите Unit тесты!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7" name="Google Shape;557;p8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/>
              <a:t>Тогда </a:t>
            </a:r>
            <a:r>
              <a:rPr lang="en" sz="3600"/>
              <a:t>автоматически код станет лучше!</a:t>
            </a:r>
            <a:endParaRPr sz="3600"/>
          </a:p>
        </p:txBody>
      </p:sp>
      <p:sp>
        <p:nvSpPr>
          <p:cNvPr id="558" name="Google Shape;558;p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8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Контакты</a:t>
            </a:r>
            <a:endParaRPr/>
          </a:p>
        </p:txBody>
      </p:sp>
      <p:sp>
        <p:nvSpPr>
          <p:cNvPr id="564" name="Google Shape;564;p8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https://www.facebook.com/2spacemen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https://www.linkedin.com/in/victor-demin/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Презентация и примеры: </a:t>
            </a:r>
            <a:r>
              <a:rPr lang="en" u="sng">
                <a:solidFill>
                  <a:schemeClr val="hlink"/>
                </a:solidFill>
                <a:hlinkClick r:id="rId5"/>
              </a:rPr>
              <a:t>https://github.com/wowworks-team/phpconf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565" name="Google Shape;565;p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66" name="Google Shape;566;p8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14725" y="2733675"/>
            <a:ext cx="2114550" cy="2114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Пример из документации</a:t>
            </a:r>
            <a:endParaRPr/>
          </a:p>
        </p:txBody>
      </p:sp>
      <p:sp>
        <p:nvSpPr>
          <p:cNvPr id="108" name="Google Shape;108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0" name="Google Shape;11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22215"/>
            <a:ext cx="9144000" cy="3629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Толстый/тонкий контроллер</a:t>
            </a:r>
            <a:endParaRPr/>
          </a:p>
        </p:txBody>
      </p:sp>
      <p:pic>
        <p:nvPicPr>
          <p:cNvPr id="116" name="Google Shape;11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2375" y="1170125"/>
            <a:ext cx="3859250" cy="3820976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